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  <p:sldId id="264" r:id="rId10"/>
    <p:sldId id="265" r:id="rId11"/>
    <p:sldId id="266" r:id="rId12"/>
    <p:sldId id="268" r:id="rId13"/>
    <p:sldId id="269" r:id="rId14"/>
    <p:sldId id="26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7"/>
        <p:guide pos="38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presProps" Target="presProps.xml"  /><Relationship Id="rId17" Type="http://schemas.openxmlformats.org/officeDocument/2006/relationships/viewProps" Target="viewProps.xml"  /><Relationship Id="rId18" Type="http://schemas.openxmlformats.org/officeDocument/2006/relationships/theme" Target="theme/theme1.xml"  /><Relationship Id="rId19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jpeg>
</file>

<file path=ppt/media/image11.jpeg>
</file>

<file path=ppt/media/image12.pn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2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3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39"/>
            <a:ext cx="12192000" cy="686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70414"/>
      </p:ext>
    </p:extLst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69171" y="0"/>
            <a:ext cx="121783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942423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783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868797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lum bright="70000" contrast="-70000"/>
          </a:blip>
          <a:stretch>
            <a:fillRect/>
          </a:stretch>
        </p:blipFill>
        <p:spPr>
          <a:xfrm>
            <a:off x="-7515" y="1"/>
            <a:ext cx="12207029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가로 글상자 3"/>
          <p:cNvSpPr txBox="1"/>
          <p:nvPr/>
        </p:nvSpPr>
        <p:spPr>
          <a:xfrm>
            <a:off x="1310602" y="3648806"/>
            <a:ext cx="9540425" cy="1061233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sz="3200">
                <a:solidFill>
                  <a:srgbClr val="ff0000"/>
                </a:solidFill>
                <a:latin typeface="페이퍼로지 6 SemiBold"/>
                <a:ea typeface="페이퍼로지 6 SemiBold"/>
              </a:rPr>
              <a:t>대규모 언어 모델(LLM)을 활용하여 자연어로 프로그램을 </a:t>
            </a:r>
            <a:endParaRPr sz="3200">
              <a:solidFill>
                <a:srgbClr val="ff0000"/>
              </a:solidFill>
              <a:latin typeface="페이퍼로지 6 SemiBold"/>
              <a:ea typeface="페이퍼로지 6 SemiBold"/>
            </a:endParaRPr>
          </a:p>
          <a:p>
            <a:pPr lvl="0">
              <a:defRPr/>
            </a:pPr>
            <a:r>
              <a:rPr sz="3200">
                <a:solidFill>
                  <a:srgbClr val="ff0000"/>
                </a:solidFill>
                <a:latin typeface="페이퍼로지 6 SemiBold"/>
                <a:ea typeface="페이퍼로지 6 SemiBold"/>
              </a:rPr>
              <a:t>개발하는 새로운 코딩 방식</a:t>
            </a:r>
            <a:endParaRPr sz="3200">
              <a:solidFill>
                <a:srgbClr val="ff0000"/>
              </a:solidFill>
              <a:latin typeface="페이퍼로지 6 SemiBold"/>
              <a:ea typeface="페이퍼로지 6 SemiBold"/>
            </a:endParaRPr>
          </a:p>
        </p:txBody>
      </p:sp>
      <p:sp>
        <p:nvSpPr>
          <p:cNvPr id="5" name="가로 글상자 4"/>
          <p:cNvSpPr txBox="1"/>
          <p:nvPr/>
        </p:nvSpPr>
        <p:spPr>
          <a:xfrm>
            <a:off x="660339" y="800464"/>
            <a:ext cx="10602826" cy="2037179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2800">
                <a:solidFill>
                  <a:srgbClr val="0000ff"/>
                </a:solidFill>
                <a:latin typeface="페이퍼로지 7 Bold"/>
                <a:ea typeface="페이퍼로지 7 Bold"/>
              </a:rPr>
              <a:t>Vibe Coding</a:t>
            </a:r>
            <a:endParaRPr lang="en-US" altLang="ko-KR" sz="12800">
              <a:solidFill>
                <a:srgbClr val="0000ff"/>
              </a:solidFill>
              <a:latin typeface="페이퍼로지 7 Bold"/>
              <a:ea typeface="페이퍼로지 7 Bold"/>
            </a:endParaRPr>
          </a:p>
        </p:txBody>
      </p:sp>
      <p:sp>
        <p:nvSpPr>
          <p:cNvPr id="7" name="가로 글상자 6"/>
          <p:cNvSpPr txBox="1"/>
          <p:nvPr/>
        </p:nvSpPr>
        <p:spPr>
          <a:xfrm>
            <a:off x="1402189" y="4811956"/>
            <a:ext cx="9031209" cy="1483629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1900">
                <a:latin typeface="페이퍼로지 5 Medium"/>
                <a:ea typeface="페이퍼로지 5 Medium"/>
              </a:rPr>
              <a:t> </a:t>
            </a:r>
            <a:r>
              <a:rPr lang="en-US" altLang="ko-KR" sz="1900">
                <a:solidFill>
                  <a:srgbClr val="baff1a"/>
                </a:solidFill>
                <a:latin typeface="페이퍼로지 5 Medium"/>
                <a:ea typeface="페이퍼로지 5 Medium"/>
              </a:rPr>
              <a:t>'</a:t>
            </a:r>
            <a:r>
              <a:rPr lang="en-US" altLang="ko-KR" sz="2300">
                <a:solidFill>
                  <a:srgbClr val="1b1760"/>
                </a:solidFill>
                <a:latin typeface="페이퍼로지 5 Medium"/>
                <a:ea typeface="페이퍼로지 5 Medium"/>
              </a:rPr>
              <a:t>바이브 코딩'은 사람이 말로 설명하면 AI가 코드를 대신 작성해 주는 새로운 프로그래밍 방식이다.  코딩을 몰라도 누구나 컴퓨터 프로그램과 스마트폰 애플리케이션(앱)을 개발할 수 있는 시대를 연다는 점에서 테크 업계의 뜨거운 화두로 떠올랐다.</a:t>
            </a:r>
            <a:endParaRPr lang="en-US" altLang="ko-KR" sz="2300">
              <a:solidFill>
                <a:srgbClr val="1b1760"/>
              </a:solidFill>
              <a:latin typeface="페이퍼로지 5 Medium"/>
              <a:ea typeface="페이퍼로지 5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2927654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c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가로 글상자 3"/>
          <p:cNvSpPr txBox="1"/>
          <p:nvPr/>
        </p:nvSpPr>
        <p:spPr>
          <a:xfrm>
            <a:off x="782703" y="2275973"/>
            <a:ext cx="10626592" cy="3517834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sz="2500">
                <a:latin typeface="페이퍼로지 6 SemiBold"/>
                <a:ea typeface="페이퍼로지 6 SemiBold"/>
              </a:rPr>
              <a:t>삼성전자가 인공지능(AI) 코딩 어시스턴트 서비스인 '클라인'(Cline)을 도입했다.</a:t>
            </a:r>
            <a:endParaRPr sz="2500">
              <a:latin typeface="페이퍼로지 6 SemiBold"/>
              <a:ea typeface="페이퍼로지 6 SemiBold"/>
            </a:endParaRPr>
          </a:p>
          <a:p>
            <a:pPr lvl="0">
              <a:defRPr/>
            </a:pPr>
            <a:r>
              <a:rPr sz="2500">
                <a:latin typeface="페이퍼로지 6 SemiBold"/>
                <a:ea typeface="페이퍼로지 6 SemiBold"/>
              </a:rPr>
              <a:t>8일 관련 업계에 따르면 삼성전자는 최근 사내게시판에 디바이스경험(DX) 부문 </a:t>
            </a:r>
            <a:endParaRPr sz="2500">
              <a:latin typeface="페이퍼로지 6 SemiBold"/>
              <a:ea typeface="페이퍼로지 6 SemiBold"/>
            </a:endParaRPr>
          </a:p>
          <a:p>
            <a:pPr lvl="0">
              <a:defRPr/>
            </a:pPr>
            <a:r>
              <a:rPr sz="2500">
                <a:latin typeface="페이퍼로지 6 SemiBold"/>
                <a:ea typeface="페이퍼로지 6 SemiBold"/>
              </a:rPr>
              <a:t>임직원을 대상으로 클라인 베타 서비스를 시작한다고 공지했다.</a:t>
            </a:r>
            <a:endParaRPr sz="2500">
              <a:latin typeface="페이퍼로지 6 SemiBold"/>
              <a:ea typeface="페이퍼로지 6 SemiBold"/>
            </a:endParaRPr>
          </a:p>
          <a:p>
            <a:pPr lvl="0">
              <a:defRPr/>
            </a:pPr>
            <a:r>
              <a:rPr sz="2500">
                <a:latin typeface="페이퍼로지 6 SemiBold"/>
                <a:ea typeface="페이퍼로지 6 SemiBold"/>
              </a:rPr>
              <a:t>클라인은 일종의 AI 코딩 에이전트다. "로그인 기능을 만들어 줘"와 같은 자연어 </a:t>
            </a:r>
            <a:endParaRPr sz="2500">
              <a:latin typeface="페이퍼로지 6 SemiBold"/>
              <a:ea typeface="페이퍼로지 6 SemiBold"/>
            </a:endParaRPr>
          </a:p>
          <a:p>
            <a:pPr lvl="0">
              <a:defRPr/>
            </a:pPr>
            <a:r>
              <a:rPr sz="2500">
                <a:latin typeface="페이퍼로지 6 SemiBold"/>
                <a:ea typeface="페이퍼로지 6 SemiBold"/>
              </a:rPr>
              <a:t>명령만으로도 코드 작성부터 수정, 테스트 생성까지 가능하다. 단순 코딩 보조 </a:t>
            </a:r>
            <a:endParaRPr sz="2500">
              <a:latin typeface="페이퍼로지 6 SemiBold"/>
              <a:ea typeface="페이퍼로지 6 SemiBold"/>
            </a:endParaRPr>
          </a:p>
          <a:p>
            <a:pPr lvl="0">
              <a:defRPr/>
            </a:pPr>
            <a:r>
              <a:rPr sz="2500">
                <a:latin typeface="페이퍼로지 6 SemiBold"/>
                <a:ea typeface="페이퍼로지 6 SemiBold"/>
              </a:rPr>
              <a:t>기능 뿐 아니라 복잡한 소프트웨어 개발 작업을 단계적으로 수행할 수 있어 개발자의 </a:t>
            </a:r>
            <a:endParaRPr sz="2500">
              <a:latin typeface="페이퍼로지 6 SemiBold"/>
              <a:ea typeface="페이퍼로지 6 SemiBold"/>
            </a:endParaRPr>
          </a:p>
          <a:p>
            <a:pPr lvl="0">
              <a:defRPr/>
            </a:pPr>
            <a:r>
              <a:rPr sz="2500">
                <a:latin typeface="페이퍼로지 6 SemiBold"/>
                <a:ea typeface="페이퍼로지 6 SemiBold"/>
              </a:rPr>
              <a:t>작업 생산성을 높여준다.</a:t>
            </a:r>
            <a:endParaRPr sz="2500">
              <a:latin typeface="페이퍼로지 6 SemiBold"/>
              <a:ea typeface="페이퍼로지 6 SemiBold"/>
            </a:endParaRPr>
          </a:p>
          <a:p>
            <a:pPr lvl="0">
              <a:defRPr/>
            </a:pPr>
            <a:r>
              <a:rPr sz="2500">
                <a:latin typeface="페이퍼로지 6 SemiBold"/>
                <a:ea typeface="페이퍼로지 6 SemiBold"/>
              </a:rPr>
              <a:t>우선 이달 말까지 베타 서비스를 이용하며 필요 사항을 보완한 뒤 이르면 다음 달부터 </a:t>
            </a:r>
            <a:endParaRPr sz="2500">
              <a:latin typeface="페이퍼로지 6 SemiBold"/>
              <a:ea typeface="페이퍼로지 6 SemiBold"/>
            </a:endParaRPr>
          </a:p>
          <a:p>
            <a:pPr lvl="0">
              <a:defRPr/>
            </a:pPr>
            <a:r>
              <a:rPr sz="2500">
                <a:latin typeface="페이퍼로지 6 SemiBold"/>
                <a:ea typeface="페이퍼로지 6 SemiBold"/>
              </a:rPr>
              <a:t>정식 버전을 도입할 예정이다.</a:t>
            </a:r>
            <a:endParaRPr sz="2500">
              <a:latin typeface="페이퍼로지 6 SemiBold"/>
              <a:ea typeface="페이퍼로지 6 SemiBold"/>
            </a:endParaRPr>
          </a:p>
        </p:txBody>
      </p:sp>
      <p:sp>
        <p:nvSpPr>
          <p:cNvPr id="5" name="가로 글상자 4"/>
          <p:cNvSpPr txBox="1"/>
          <p:nvPr/>
        </p:nvSpPr>
        <p:spPr>
          <a:xfrm>
            <a:off x="892341" y="1082841"/>
            <a:ext cx="10081662" cy="642788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sz="3600">
                <a:solidFill>
                  <a:srgbClr val="0000ff"/>
                </a:solidFill>
                <a:latin typeface="페이퍼로지 6 SemiBold"/>
                <a:ea typeface="페이퍼로지 6 SemiBold"/>
              </a:rPr>
              <a:t>삼성전자, 코딩 보조 AI 도입</a:t>
            </a:r>
            <a:r>
              <a:rPr sz="3600">
                <a:solidFill>
                  <a:srgbClr val="0000ff"/>
                </a:solidFill>
                <a:ea typeface="페이퍼로지 6 SemiBold"/>
              </a:rPr>
              <a:t>⋯</a:t>
            </a:r>
            <a:r>
              <a:rPr sz="3600">
                <a:solidFill>
                  <a:srgbClr val="0000ff"/>
                </a:solidFill>
                <a:latin typeface="페이퍼로지 6 SemiBold"/>
                <a:ea typeface="페이퍼로지 6 SemiBold"/>
              </a:rPr>
              <a:t> 개발자 업무 효율 높인다</a:t>
            </a:r>
            <a:endParaRPr sz="3600">
              <a:solidFill>
                <a:srgbClr val="0000ff"/>
              </a:solidFill>
              <a:latin typeface="페이퍼로지 6 SemiBold"/>
              <a:ea typeface="페이퍼로지 6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624616883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783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154778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-7677"/>
            <a:ext cx="12250318" cy="689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127266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943533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3634" y="0"/>
            <a:ext cx="121783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241263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6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39628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6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568362"/>
      </p:ext>
    </p:extLst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91835"/>
            <a:ext cx="12192000" cy="686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728326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783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278449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783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697126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125</ep:Words>
  <ep:PresentationFormat>화면 슬라이드 쇼(4:3)</ep:PresentationFormat>
  <ep:Paragraphs>32</ep:Paragraphs>
  <ep:Slides>14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ep:HeadingPairs>
  <ep:TitlesOfParts>
    <vt:vector size="15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2025-07-02T08:50:57.131</dcterms:created>
  <dc:creator>samth</dc:creator>
  <cp:lastModifiedBy>samth</cp:lastModifiedBy>
  <dcterms:modified xsi:type="dcterms:W3CDTF">2025-07-02T09:12:10.506</dcterms:modified>
  <cp:revision>8</cp:revision>
  <cp:version>13.0.0.2151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